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image" Target="../media/image-1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image" Target="../media/image-10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jpeg"/><Relationship Id="rId3" Type="http://schemas.openxmlformats.org/officeDocument/2006/relationships/image" Target="../media/image-11-3.png"/><Relationship Id="rId4" Type="http://schemas.openxmlformats.org/officeDocument/2006/relationships/image" Target="../media/image-1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jpeg"/><Relationship Id="rId3" Type="http://schemas.openxmlformats.org/officeDocument/2006/relationships/image" Target="../media/image-5-3.png"/><Relationship Id="rId4" Type="http://schemas.openxmlformats.org/officeDocument/2006/relationships/image" Target="../media/image-5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image" Target="../media/image-6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jpeg"/><Relationship Id="rId3" Type="http://schemas.openxmlformats.org/officeDocument/2006/relationships/image" Target="../media/image-9-3.png"/><Relationship Id="rId4" Type="http://schemas.openxmlformats.org/officeDocument/2006/relationships/image" Target="../media/image-9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4090" r="4090" t="0" b="0"/>
          <a:stretch/>
        </p:blipFill>
        <p:spPr>
          <a:xfrm>
            <a:off x="12125325" y="0"/>
            <a:ext cx="6162675" cy="10287000"/>
          </a:xfrm>
          <a:prstGeom prst="rect">
            <a:avLst/>
          </a:prstGeom>
        </p:spPr>
      </p:pic>
      <p:pic>
        <p:nvPicPr>
          <p:cNvPr id="3" name="Image 1" descr="/images/icons/lara-icon-talk.sv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1285875" y="90106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sp>
        <p:nvSpPr>
          <p:cNvPr id="5" name="Shape 1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1924050" y="3181350"/>
            <a:ext cx="8858250" cy="10850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90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Estado Novo</a:t>
            </a:r>
            <a:endParaRPr lang="en-US" sz="9000" dirty="0"/>
          </a:p>
        </p:txBody>
      </p:sp>
      <p:sp>
        <p:nvSpPr>
          <p:cNvPr id="7" name="Text 3"/>
          <p:cNvSpPr/>
          <p:nvPr/>
        </p:nvSpPr>
        <p:spPr>
          <a:xfrm>
            <a:off x="1924050" y="4895850"/>
            <a:ext cx="8858250" cy="68696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Ascensão, Consolidação e Queda de um Regime Autoritário no Brasil (1937-1945)</a:t>
            </a:r>
            <a:endParaRPr lang="en-US" sz="28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41" b="41"/>
          <a:stretch/>
        </p:blipFill>
        <p:spPr>
          <a:xfrm>
            <a:off x="9639300" y="2466975"/>
            <a:ext cx="7000875" cy="5334000"/>
          </a:xfrm>
          <a:prstGeom prst="rect">
            <a:avLst/>
          </a:prstGeom>
        </p:spPr>
      </p:pic>
      <p:pic>
        <p:nvPicPr>
          <p:cNvPr id="3" name="Image 1" descr="/images/icons/lara-icon-talk.sv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85875" y="1790700"/>
            <a:ext cx="7362825" cy="2577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Legislação Trabalhista e o Controle Social</a:t>
            </a:r>
            <a:endParaRPr lang="en-US" sz="6150" dirty="0"/>
          </a:p>
        </p:txBody>
      </p:sp>
      <p:sp>
        <p:nvSpPr>
          <p:cNvPr id="6" name="Text 2"/>
          <p:cNvSpPr/>
          <p:nvPr/>
        </p:nvSpPr>
        <p:spPr>
          <a:xfrm>
            <a:off x="1285875" y="4672608"/>
            <a:ext cx="7362825" cy="4053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 CLT (1943) centralizou direitos, como salário mínimo e férias, visando a cooptação dos trabalhadores. Paradoxalmente, a legislação também institucionalizou o controle estatal sobre os sindicatos. Isso garantiu a ordem social e a produtividade alinhada aos interesses do regime. Assim, Vargas buscou legitimar seu governo.</a:t>
            </a:r>
            <a:endParaRPr lang="en-US" sz="2850" dirty="0"/>
          </a:p>
        </p:txBody>
      </p:sp>
      <p:sp>
        <p:nvSpPr>
          <p:cNvPr id="7" name="Text 3"/>
          <p:cNvSpPr/>
          <p:nvPr/>
        </p:nvSpPr>
        <p:spPr>
          <a:xfrm>
            <a:off x="9639300" y="7991475"/>
            <a:ext cx="7367587" cy="7460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Getúlio Vargas anuncia o salário mínimo no Estádio de São Januário, 1940.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1658" b="1658"/>
          <a:stretch/>
        </p:blipFill>
        <p:spPr>
          <a:xfrm>
            <a:off x="1276350" y="2516386"/>
            <a:ext cx="8541925" cy="4772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rcRect l="2187" r="2187" t="0" b="0"/>
          <a:stretch/>
        </p:blipFill>
        <p:spPr>
          <a:xfrm>
            <a:off x="10151650" y="2516386"/>
            <a:ext cx="6871716" cy="4772025"/>
          </a:xfrm>
          <a:prstGeom prst="rect">
            <a:avLst/>
          </a:prstGeom>
        </p:spPr>
      </p:pic>
      <p:pic>
        <p:nvPicPr>
          <p:cNvPr id="4" name="Image 2" descr="/images/icons/lara-icon-talk.sv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276350" y="1276350"/>
            <a:ext cx="15716250" cy="859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Economia e Industrialização</a:t>
            </a:r>
            <a:endParaRPr lang="en-US" sz="61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9" r="9" t="0" b="0"/>
          <a:stretch/>
        </p:blipFill>
        <p:spPr>
          <a:xfrm>
            <a:off x="9639300" y="3181350"/>
            <a:ext cx="7000875" cy="3924300"/>
          </a:xfrm>
          <a:prstGeom prst="rect">
            <a:avLst/>
          </a:prstGeom>
        </p:spPr>
      </p:pic>
      <p:pic>
        <p:nvPicPr>
          <p:cNvPr id="3" name="Image 1" descr="/images/icons/lara-icon-talk.sv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85875" y="1790700"/>
            <a:ext cx="7362825" cy="8591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Fim do Regime</a:t>
            </a:r>
            <a:endParaRPr lang="en-US" sz="6150" dirty="0"/>
          </a:p>
        </p:txBody>
      </p:sp>
      <p:sp>
        <p:nvSpPr>
          <p:cNvPr id="6" name="Text 2"/>
          <p:cNvSpPr/>
          <p:nvPr/>
        </p:nvSpPr>
        <p:spPr>
          <a:xfrm>
            <a:off x="1285875" y="2954536"/>
            <a:ext cx="7362825" cy="55729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 contradição de lutar contra o Eixo na Segunda Guerra Mundial, defendendo a democracia, enquanto mantinha uma ditadura no Brasil, enfraqueceu o Estado Novo. A pressão interna e externa por redemocratização cresceu, culminando na deposição de Getúlio Vargas em outubro de 1945. Isso abriu caminho para a promulgação de uma nova Constituição e eleições. A transição marcou o fim de uma era.</a:t>
            </a:r>
            <a:endParaRPr lang="en-US" sz="2850" dirty="0"/>
          </a:p>
        </p:txBody>
      </p:sp>
      <p:sp>
        <p:nvSpPr>
          <p:cNvPr id="7" name="Text 3"/>
          <p:cNvSpPr/>
          <p:nvPr/>
        </p:nvSpPr>
        <p:spPr>
          <a:xfrm>
            <a:off x="9639300" y="7296150"/>
            <a:ext cx="7367587" cy="746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Colagem retrata figuras e cenas do período Estado Novo no Brasil.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85875" y="90106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pic>
        <p:nvPicPr>
          <p:cNvPr id="4" name="Image 0" descr="/images/icons/lara-icon-talk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276350" y="1695450"/>
            <a:ext cx="13173075" cy="10057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72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Recursos</a:t>
            </a:r>
            <a:endParaRPr lang="en-US" sz="7200" dirty="0"/>
          </a:p>
        </p:txBody>
      </p:sp>
      <p:sp>
        <p:nvSpPr>
          <p:cNvPr id="6" name="Text 3"/>
          <p:cNvSpPr/>
          <p:nvPr/>
        </p:nvSpPr>
        <p:spPr>
          <a:xfrm>
            <a:off x="1276350" y="3006030"/>
            <a:ext cx="13173075" cy="266583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u="sng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https://www.youtube.com/watch?v=LuQYqt6jneI</a:t>
            </a:r>
            <a:pPr algn="l" indent="0" marL="0">
              <a:buNone/>
            </a:pPr>
            <a:r>
              <a:rPr lang="en-US" sz="3000" dirty="0">
                <a:solidFill>
                  <a:srgbClr val="000000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
</a:t>
            </a:r>
            <a:pPr algn="l" indent="0" marL="0">
              <a:buNone/>
            </a:pPr>
            <a:r>
              <a:rPr lang="en-US" sz="3000" u="sng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https://brasilescola.uol.com.br/historiab/vargas.htm</a:t>
            </a:r>
            <a:pPr algn="l" indent="0" marL="0">
              <a:buNone/>
            </a:pPr>
            <a:r>
              <a:rPr lang="en-US" sz="3000" dirty="0">
                <a:solidFill>
                  <a:srgbClr val="000000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
</a:t>
            </a:r>
            <a:pPr algn="l" indent="0" marL="0">
              <a:buNone/>
            </a:pPr>
            <a:r>
              <a:rPr lang="en-US" sz="3000" u="sng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https://www.redalyc.org/pdf/4496/449652565015.pdf</a:t>
            </a:r>
            <a:pPr algn="l" indent="0" marL="0">
              <a:buNone/>
            </a:pPr>
            <a:r>
              <a:rPr lang="en-US" sz="3000" dirty="0">
                <a:solidFill>
                  <a:srgbClr val="000000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
</a:t>
            </a:r>
            <a:pPr algn="l" indent="0" marL="0">
              <a:buNone/>
            </a:pPr>
            <a:r>
              <a:rPr lang="en-US" sz="3000" u="sng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https://www.youtube.com/playlist?list=PLa80ie-2Db9Eac38w-BcYAeWUU0H7HxCH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600200" y="2440305"/>
            <a:ext cx="15087600" cy="37719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600" b="1" dirty="0">
                <a:solidFill>
                  <a:srgbClr val="0F151A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Qual dos seguintes fatores foi crucial para a legitimação e a manutenção do regime do Estado Novo, liderado por Getúlio Vargas, no Brasil?</a:t>
            </a: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1600200" y="3274695"/>
            <a:ext cx="15087600" cy="914400"/>
          </a:xfrm>
          <a:prstGeom prst="roundRect">
            <a:avLst>
              <a:gd name="adj" fmla="val 8333"/>
            </a:avLst>
          </a:prstGeom>
          <a:solidFill>
            <a:srgbClr val="EDF2FF"/>
          </a:solidFill>
          <a:ln w="25400">
            <a:solidFill>
              <a:srgbClr val="80A1F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1905000" y="3503295"/>
            <a:ext cx="457200" cy="457200"/>
          </a:xfrm>
          <a:prstGeom prst="ellipse">
            <a:avLst/>
          </a:prstGeom>
          <a:solidFill>
            <a:srgbClr val="5880F1"/>
          </a:solidFill>
          <a:ln/>
        </p:spPr>
      </p:sp>
      <p:sp>
        <p:nvSpPr>
          <p:cNvPr id="5" name="Text 3"/>
          <p:cNvSpPr/>
          <p:nvPr/>
        </p:nvSpPr>
        <p:spPr>
          <a:xfrm>
            <a:off x="1905000" y="3503295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2667000" y="3503295"/>
            <a:ext cx="1371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F151A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O apoio incondicional da comunidade internacional, que via o Estado Novo como um modelo de desenvolvimento.</a:t>
            </a:r>
            <a:endParaRPr lang="en-US" sz="2400" dirty="0"/>
          </a:p>
        </p:txBody>
      </p:sp>
      <p:sp>
        <p:nvSpPr>
          <p:cNvPr id="7" name="Shape 5"/>
          <p:cNvSpPr/>
          <p:nvPr/>
        </p:nvSpPr>
        <p:spPr>
          <a:xfrm>
            <a:off x="1600200" y="4493895"/>
            <a:ext cx="15087600" cy="914400"/>
          </a:xfrm>
          <a:prstGeom prst="roundRect">
            <a:avLst>
              <a:gd name="adj" fmla="val 8333"/>
            </a:avLst>
          </a:prstGeom>
          <a:solidFill>
            <a:srgbClr val="E2FAF8"/>
          </a:solidFill>
          <a:ln w="25400">
            <a:solidFill>
              <a:srgbClr val="77C7C1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1905000" y="4722495"/>
            <a:ext cx="457200" cy="457200"/>
          </a:xfrm>
          <a:prstGeom prst="ellipse">
            <a:avLst/>
          </a:prstGeom>
          <a:solidFill>
            <a:srgbClr val="008F87"/>
          </a:solidFill>
          <a:ln/>
        </p:spPr>
      </p:sp>
      <p:sp>
        <p:nvSpPr>
          <p:cNvPr id="9" name="Text 7"/>
          <p:cNvSpPr/>
          <p:nvPr/>
        </p:nvSpPr>
        <p:spPr>
          <a:xfrm>
            <a:off x="1905000" y="4722495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B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2667000" y="4722495"/>
            <a:ext cx="1371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F151A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A descentralização do poder político e a autonomia concedida aos estados, fortalecendo as oligarquias regionais.</a:t>
            </a:r>
            <a:endParaRPr lang="en-US" sz="2400" dirty="0"/>
          </a:p>
        </p:txBody>
      </p:sp>
      <p:sp>
        <p:nvSpPr>
          <p:cNvPr id="11" name="Shape 9"/>
          <p:cNvSpPr/>
          <p:nvPr/>
        </p:nvSpPr>
        <p:spPr>
          <a:xfrm>
            <a:off x="1600200" y="5713095"/>
            <a:ext cx="15087600" cy="914400"/>
          </a:xfrm>
          <a:prstGeom prst="roundRect">
            <a:avLst>
              <a:gd name="adj" fmla="val 8333"/>
            </a:avLst>
          </a:prstGeom>
          <a:solidFill>
            <a:srgbClr val="FFF7E0"/>
          </a:solidFill>
          <a:ln w="25400">
            <a:solidFill>
              <a:srgbClr val="FFCC4C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905000" y="5941695"/>
            <a:ext cx="457200" cy="457200"/>
          </a:xfrm>
          <a:prstGeom prst="ellipse">
            <a:avLst/>
          </a:prstGeom>
          <a:solidFill>
            <a:srgbClr val="C7A232"/>
          </a:solidFill>
          <a:ln/>
        </p:spPr>
      </p:sp>
      <p:sp>
        <p:nvSpPr>
          <p:cNvPr id="13" name="Text 11"/>
          <p:cNvSpPr/>
          <p:nvPr/>
        </p:nvSpPr>
        <p:spPr>
          <a:xfrm>
            <a:off x="1905000" y="5941695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C</a:t>
            </a:r>
            <a:endParaRPr lang="en-US" sz="2400" dirty="0"/>
          </a:p>
        </p:txBody>
      </p:sp>
      <p:sp>
        <p:nvSpPr>
          <p:cNvPr id="14" name="Text 12"/>
          <p:cNvSpPr/>
          <p:nvPr/>
        </p:nvSpPr>
        <p:spPr>
          <a:xfrm>
            <a:off x="2667000" y="5941695"/>
            <a:ext cx="1371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F151A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A habilidade do Departamento de Imprensa e Propaganda (DIP) em construir uma imagem positiva de Vargas e o uso da legislação trabalhista para cooptar o apoio popular.</a:t>
            </a:r>
            <a:endParaRPr lang="en-US" sz="2400" dirty="0"/>
          </a:p>
        </p:txBody>
      </p:sp>
      <p:sp>
        <p:nvSpPr>
          <p:cNvPr id="15" name="Shape 13"/>
          <p:cNvSpPr/>
          <p:nvPr/>
        </p:nvSpPr>
        <p:spPr>
          <a:xfrm>
            <a:off x="1600200" y="6932295"/>
            <a:ext cx="15087600" cy="914400"/>
          </a:xfrm>
          <a:prstGeom prst="roundRect">
            <a:avLst>
              <a:gd name="adj" fmla="val 8333"/>
            </a:avLst>
          </a:prstGeom>
          <a:solidFill>
            <a:srgbClr val="FFEDE0"/>
          </a:solidFill>
          <a:ln w="25400">
            <a:solidFill>
              <a:srgbClr val="FA7942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1905000" y="7160895"/>
            <a:ext cx="457200" cy="457200"/>
          </a:xfrm>
          <a:prstGeom prst="ellipse">
            <a:avLst/>
          </a:prstGeom>
          <a:solidFill>
            <a:srgbClr val="FA7942"/>
          </a:solidFill>
          <a:ln/>
        </p:spPr>
      </p:sp>
      <p:sp>
        <p:nvSpPr>
          <p:cNvPr id="17" name="Text 15"/>
          <p:cNvSpPr/>
          <p:nvPr/>
        </p:nvSpPr>
        <p:spPr>
          <a:xfrm>
            <a:off x="1905000" y="7160895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4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D</a:t>
            </a:r>
            <a:endParaRPr lang="en-US" sz="2400" dirty="0"/>
          </a:p>
        </p:txBody>
      </p:sp>
      <p:sp>
        <p:nvSpPr>
          <p:cNvPr id="18" name="Text 16"/>
          <p:cNvSpPr/>
          <p:nvPr/>
        </p:nvSpPr>
        <p:spPr>
          <a:xfrm>
            <a:off x="2667000" y="7160895"/>
            <a:ext cx="137160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400" dirty="0">
                <a:solidFill>
                  <a:srgbClr val="0F151A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A forte oposição dos movimentos integralistas e comunistas, que forçou o governo a adotar medidas democráticas.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85875" y="90106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pic>
        <p:nvPicPr>
          <p:cNvPr id="4" name="Image 0" descr="/images/icons/lara-icon-talk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71600" y="1695450"/>
            <a:ext cx="7486650" cy="10057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72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Conclusão</a:t>
            </a:r>
            <a:endParaRPr lang="en-US" sz="7200" dirty="0"/>
          </a:p>
        </p:txBody>
      </p:sp>
      <p:sp>
        <p:nvSpPr>
          <p:cNvPr id="6" name="Text 3"/>
          <p:cNvSpPr/>
          <p:nvPr/>
        </p:nvSpPr>
        <p:spPr>
          <a:xfrm>
            <a:off x="8486775" y="2438400"/>
            <a:ext cx="8524875" cy="1066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</a:t>
            </a:r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O Estado Novo centralizou o poder e suprimiu liberdades democráticas.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8486775" y="3886200"/>
            <a:ext cx="8524875" cy="1066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</a:t>
            </a:r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Propaganda e legislação trabalhista cooptaram apoio popular.</a:t>
            </a:r>
            <a:endParaRPr lang="en-US" sz="3000" dirty="0"/>
          </a:p>
        </p:txBody>
      </p:sp>
      <p:sp>
        <p:nvSpPr>
          <p:cNvPr id="8" name="Text 5"/>
          <p:cNvSpPr/>
          <p:nvPr/>
        </p:nvSpPr>
        <p:spPr>
          <a:xfrm>
            <a:off x="8486775" y="5334000"/>
            <a:ext cx="8524875" cy="1066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</a:t>
            </a:r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Impulsionou a industrialização e o nacionalismo econômico.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8486775" y="6781800"/>
            <a:ext cx="8524875" cy="1066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</a:t>
            </a:r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Sua queda foi influenciada pela contradição com a Segunda Guerra.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85875" y="90106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pic>
        <p:nvPicPr>
          <p:cNvPr id="4" name="Image 0" descr="/images/icons/lara-icon-talk.sv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1371600" y="1695450"/>
            <a:ext cx="7486650" cy="10057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72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Agenda</a:t>
            </a:r>
            <a:endParaRPr lang="en-US" sz="7200" dirty="0"/>
          </a:p>
        </p:txBody>
      </p:sp>
      <p:sp>
        <p:nvSpPr>
          <p:cNvPr id="6" name="Text 3"/>
          <p:cNvSpPr/>
          <p:nvPr/>
        </p:nvSpPr>
        <p:spPr>
          <a:xfrm>
            <a:off x="9334500" y="2686050"/>
            <a:ext cx="7248525" cy="1066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dirty="0">
                <a:solidFill>
                  <a:srgbClr val="80A1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</a:t>
            </a:r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Contexto pré-1937 e ascensão de Vargas</a:t>
            </a:r>
            <a:endParaRPr lang="en-US" sz="3000" dirty="0"/>
          </a:p>
        </p:txBody>
      </p:sp>
      <p:sp>
        <p:nvSpPr>
          <p:cNvPr id="7" name="Text 4"/>
          <p:cNvSpPr/>
          <p:nvPr/>
        </p:nvSpPr>
        <p:spPr>
          <a:xfrm>
            <a:off x="9334500" y="4181475"/>
            <a:ext cx="7248525" cy="533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dirty="0">
                <a:solidFill>
                  <a:srgbClr val="80A1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</a:t>
            </a:r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Polarização e o golpe de 1937</a:t>
            </a:r>
            <a:endParaRPr lang="en-US" sz="3000" dirty="0"/>
          </a:p>
        </p:txBody>
      </p:sp>
      <p:sp>
        <p:nvSpPr>
          <p:cNvPr id="8" name="Text 5"/>
          <p:cNvSpPr/>
          <p:nvPr/>
        </p:nvSpPr>
        <p:spPr>
          <a:xfrm>
            <a:off x="9334500" y="5143500"/>
            <a:ext cx="7248525" cy="533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dirty="0">
                <a:solidFill>
                  <a:srgbClr val="80A1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</a:t>
            </a:r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Características do regime autoritário</a:t>
            </a:r>
            <a:endParaRPr lang="en-US" sz="3000" dirty="0"/>
          </a:p>
        </p:txBody>
      </p:sp>
      <p:sp>
        <p:nvSpPr>
          <p:cNvPr id="9" name="Text 6"/>
          <p:cNvSpPr/>
          <p:nvPr/>
        </p:nvSpPr>
        <p:spPr>
          <a:xfrm>
            <a:off x="9334500" y="6105525"/>
            <a:ext cx="7248525" cy="533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dirty="0">
                <a:solidFill>
                  <a:srgbClr val="80A1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</a:t>
            </a:r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Economia, trabalho e propaganda</a:t>
            </a:r>
            <a:endParaRPr lang="en-US" sz="3000" dirty="0"/>
          </a:p>
        </p:txBody>
      </p:sp>
      <p:sp>
        <p:nvSpPr>
          <p:cNvPr id="10" name="Text 7"/>
          <p:cNvSpPr/>
          <p:nvPr/>
        </p:nvSpPr>
        <p:spPr>
          <a:xfrm>
            <a:off x="9334500" y="7067550"/>
            <a:ext cx="7248525" cy="533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3000" dirty="0">
                <a:solidFill>
                  <a:srgbClr val="80A1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• </a:t>
            </a:r>
            <a:pPr algn="l" indent="0" marL="0">
              <a:buNone/>
            </a:pPr>
            <a:r>
              <a:rPr lang="en-US" sz="30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Declínio e fim do Estado Novo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9" r="9" t="0" b="0"/>
          <a:stretch/>
        </p:blipFill>
        <p:spPr>
          <a:xfrm>
            <a:off x="9639300" y="3181350"/>
            <a:ext cx="7000875" cy="3924300"/>
          </a:xfrm>
          <a:prstGeom prst="rect">
            <a:avLst/>
          </a:prstGeom>
        </p:spPr>
      </p:pic>
      <p:pic>
        <p:nvPicPr>
          <p:cNvPr id="3" name="Image 1" descr="/images/icons/lara-icon-talk.sv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85875" y="1790700"/>
            <a:ext cx="7362825" cy="25774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Brasil Pré-1937: Um Cenário de Agitação</a:t>
            </a:r>
            <a:endParaRPr lang="en-US" sz="6150" dirty="0"/>
          </a:p>
        </p:txBody>
      </p:sp>
      <p:sp>
        <p:nvSpPr>
          <p:cNvPr id="6" name="Text 2"/>
          <p:cNvSpPr/>
          <p:nvPr/>
        </p:nvSpPr>
        <p:spPr>
          <a:xfrm>
            <a:off x="1285875" y="4672608"/>
            <a:ext cx="7362825" cy="10132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 Primeira República (1889-1930), marcada pela </a:t>
            </a:r>
            <a:endParaRPr lang="en-US" sz="2850" dirty="0"/>
          </a:p>
        </p:txBody>
      </p:sp>
      <p:sp>
        <p:nvSpPr>
          <p:cNvPr id="7" name="Text 3"/>
          <p:cNvSpPr/>
          <p:nvPr/>
        </p:nvSpPr>
        <p:spPr>
          <a:xfrm>
            <a:off x="9639300" y="7296150"/>
            <a:ext cx="7367587" cy="746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Figuras e eventos do Estado Novo no Brasil, período de Vargas.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3" r="3" t="0" b="0"/>
          <a:stretch/>
        </p:blipFill>
        <p:spPr>
          <a:xfrm>
            <a:off x="9639300" y="2667000"/>
            <a:ext cx="7000875" cy="4943475"/>
          </a:xfrm>
          <a:prstGeom prst="rect">
            <a:avLst/>
          </a:prstGeom>
        </p:spPr>
      </p:pic>
      <p:pic>
        <p:nvPicPr>
          <p:cNvPr id="3" name="Image 1" descr="/images/icons/lara-icon-talk.sv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85875" y="1790700"/>
            <a:ext cx="7362825" cy="1718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 Ascensão de Vargas</a:t>
            </a:r>
            <a:endParaRPr lang="en-US" sz="6150" dirty="0"/>
          </a:p>
        </p:txBody>
      </p:sp>
      <p:sp>
        <p:nvSpPr>
          <p:cNvPr id="6" name="Text 2"/>
          <p:cNvSpPr/>
          <p:nvPr/>
        </p:nvSpPr>
        <p:spPr>
          <a:xfrm>
            <a:off x="1285875" y="3813572"/>
            <a:ext cx="7362825" cy="4053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 Revolução de 1930 rompeu com a hegemonia "café com leite", culminando na ascensão de Getúlio Vargas ao poder. Inicialmente no governo provisório, Vargas consolidou sua liderança, marcando o fim da República Oligárquica e o início de uma nova era política no Brasil. A Constituição de 1934 formalizou seu poder.</a:t>
            </a:r>
            <a:endParaRPr lang="en-US" sz="2850" dirty="0"/>
          </a:p>
        </p:txBody>
      </p:sp>
      <p:sp>
        <p:nvSpPr>
          <p:cNvPr id="7" name="Text 3"/>
          <p:cNvSpPr/>
          <p:nvPr/>
        </p:nvSpPr>
        <p:spPr>
          <a:xfrm>
            <a:off x="9639300" y="7800975"/>
            <a:ext cx="7367587" cy="37303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Getúlio Vargas e aliados em 1931, consolidando o novo poder.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285875" y="2495550"/>
            <a:ext cx="7667625" cy="6515100"/>
          </a:xfrm>
          <a:prstGeom prst="roundRect">
            <a:avLst>
              <a:gd name="adj" fmla="val 2339"/>
            </a:avLst>
          </a:prstGeom>
          <a:solidFill>
            <a:srgbClr val="000746"/>
          </a:solidFill>
          <a:ln w="12700">
            <a:solidFill>
              <a:srgbClr val="000746"/>
            </a:solidFill>
            <a:prstDash val="solid"/>
          </a:ln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26177" b="26177"/>
          <a:stretch/>
        </p:blipFill>
        <p:spPr>
          <a:xfrm>
            <a:off x="1666875" y="2876550"/>
            <a:ext cx="6905625" cy="3857891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9334500" y="2495550"/>
            <a:ext cx="7667625" cy="6515100"/>
          </a:xfrm>
          <a:prstGeom prst="roundRect">
            <a:avLst>
              <a:gd name="adj" fmla="val 2339"/>
            </a:avLst>
          </a:prstGeom>
          <a:solidFill>
            <a:srgbClr val="000746"/>
          </a:solidFill>
          <a:ln w="12700">
            <a:solidFill>
              <a:srgbClr val="000746"/>
            </a:solidFill>
            <a:prstDash val="solid"/>
          </a:ln>
        </p:spPr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31529" b="31529"/>
          <a:stretch/>
        </p:blipFill>
        <p:spPr>
          <a:xfrm>
            <a:off x="9715500" y="2876550"/>
            <a:ext cx="6905625" cy="3857891"/>
          </a:xfrm>
          <a:prstGeom prst="rect">
            <a:avLst/>
          </a:prstGeom>
        </p:spPr>
      </p:pic>
      <p:pic>
        <p:nvPicPr>
          <p:cNvPr id="6" name="Image 2" descr="/images/icons/lara-icon-talk.sv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1276350" y="1276350"/>
            <a:ext cx="15716250" cy="8380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60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Polarização Ideológica</a:t>
            </a:r>
            <a:endParaRPr lang="en-US" sz="6000" dirty="0"/>
          </a:p>
        </p:txBody>
      </p:sp>
      <p:sp>
        <p:nvSpPr>
          <p:cNvPr id="8" name="Text 3"/>
          <p:cNvSpPr/>
          <p:nvPr/>
        </p:nvSpPr>
        <p:spPr>
          <a:xfrm>
            <a:off x="1666875" y="6924941"/>
            <a:ext cx="6905625" cy="4113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Ação Integralista Brasileira (AIB)</a:t>
            </a:r>
            <a:endParaRPr lang="en-US" sz="2700" dirty="0"/>
          </a:p>
        </p:txBody>
      </p:sp>
      <p:sp>
        <p:nvSpPr>
          <p:cNvPr id="9" name="Text 4"/>
          <p:cNvSpPr/>
          <p:nvPr/>
        </p:nvSpPr>
        <p:spPr>
          <a:xfrm>
            <a:off x="1666875" y="7479177"/>
            <a:ext cx="6905625" cy="11191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1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De inspiração fascista, a AIB, liderada por Plínio Salgado, defendia um Estado forte e nacionalista. Promovia hierarquia e ordem social rígida.</a:t>
            </a:r>
            <a:endParaRPr lang="en-US" sz="2100" dirty="0"/>
          </a:p>
        </p:txBody>
      </p:sp>
      <p:sp>
        <p:nvSpPr>
          <p:cNvPr id="10" name="Text 5"/>
          <p:cNvSpPr/>
          <p:nvPr/>
        </p:nvSpPr>
        <p:spPr>
          <a:xfrm>
            <a:off x="9715500" y="6924941"/>
            <a:ext cx="6905625" cy="4113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Aliança Nacional Libertadora (ANL)</a:t>
            </a:r>
            <a:endParaRPr lang="en-US" sz="2700" dirty="0"/>
          </a:p>
        </p:txBody>
      </p:sp>
      <p:sp>
        <p:nvSpPr>
          <p:cNvPr id="11" name="Text 6"/>
          <p:cNvSpPr/>
          <p:nvPr/>
        </p:nvSpPr>
        <p:spPr>
          <a:xfrm>
            <a:off x="9715500" y="7479177"/>
            <a:ext cx="6905625" cy="11191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1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De cunho comunista, a ANL, sob Luís Carlos Prestes, buscava reformas sociais radicais e lutava contra o fascismo e o imperialismo.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13232" b="13232"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453563" y="8985945"/>
            <a:ext cx="6929438" cy="1005780"/>
          </a:xfrm>
          <a:prstGeom prst="roundRect">
            <a:avLst>
              <a:gd name="adj" fmla="val 7576"/>
            </a:avLst>
          </a:prstGeom>
          <a:solidFill>
            <a:srgbClr val="000746"/>
          </a:solidFill>
          <a:ln w="12700">
            <a:solidFill>
              <a:srgbClr val="000746"/>
            </a:solidFill>
            <a:prstDash val="solid"/>
          </a:ln>
        </p:spPr>
      </p:sp>
      <p:pic>
        <p:nvPicPr>
          <p:cNvPr id="4" name="Image 1" descr="/images/icons/lara-icon-talk.sv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76350" y="1276350"/>
            <a:ext cx="6572250" cy="1718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O 'Plano Cohen': A Farsa do Golpe</a:t>
            </a:r>
            <a:endParaRPr lang="en-US" sz="6150" dirty="0"/>
          </a:p>
        </p:txBody>
      </p:sp>
      <p:sp>
        <p:nvSpPr>
          <p:cNvPr id="6" name="Text 2"/>
          <p:cNvSpPr/>
          <p:nvPr/>
        </p:nvSpPr>
        <p:spPr>
          <a:xfrm>
            <a:off x="1276350" y="3299222"/>
            <a:ext cx="6572250" cy="50663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Em 1937, o governo Vargas forjou o </a:t>
            </a:r>
            <a:pPr algn="l" indent="0" marL="0">
              <a:buNone/>
            </a:pPr>
            <a:r>
              <a:rPr lang="en-US" sz="2850" i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Plano Cohen</a:t>
            </a:r>
            <a:pPr algn="l" indent="0" marL="0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, um falso plano comunista, para justificar a implantação de um regime autoritário. Essa farsa alarmou a população, criando o pretexto ideal para o </a:t>
            </a:r>
            <a:pPr algn="l" indent="0" marL="0">
              <a:buNone/>
            </a:pPr>
            <a:r>
              <a:rPr lang="en-US" sz="28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golpe de 10 de novembro de 1937</a:t>
            </a:r>
            <a:pPr algn="l" indent="0" marL="0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, que instituiu o Estado Novo. Tal manipulação demonstra o uso estratégico do medo para consolidar o poder.</a:t>
            </a:r>
            <a:endParaRPr lang="en-US" sz="2850" dirty="0"/>
          </a:p>
        </p:txBody>
      </p:sp>
      <p:sp>
        <p:nvSpPr>
          <p:cNvPr id="7" name="Text 3"/>
          <p:cNvSpPr/>
          <p:nvPr/>
        </p:nvSpPr>
        <p:spPr>
          <a:xfrm>
            <a:off x="9605962" y="9062145"/>
            <a:ext cx="6624637" cy="853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4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Propaganda do Estado Novo: Força militar e progresso industrial.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7630" b="7630"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453563" y="8985945"/>
            <a:ext cx="6929438" cy="1005780"/>
          </a:xfrm>
          <a:prstGeom prst="roundRect">
            <a:avLst>
              <a:gd name="adj" fmla="val 7576"/>
            </a:avLst>
          </a:prstGeom>
          <a:solidFill>
            <a:srgbClr val="000746"/>
          </a:solidFill>
          <a:ln w="12700">
            <a:solidFill>
              <a:srgbClr val="000746"/>
            </a:solidFill>
            <a:prstDash val="solid"/>
          </a:ln>
        </p:spPr>
      </p:sp>
      <p:pic>
        <p:nvPicPr>
          <p:cNvPr id="4" name="Image 1" descr="/images/icons/lara-icon-talk.sv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276350" y="1276350"/>
            <a:ext cx="6572250" cy="1718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Início do Estado Novo (1937)</a:t>
            </a:r>
            <a:endParaRPr lang="en-US" sz="6150" dirty="0"/>
          </a:p>
        </p:txBody>
      </p:sp>
      <p:sp>
        <p:nvSpPr>
          <p:cNvPr id="6" name="Text 2"/>
          <p:cNvSpPr/>
          <p:nvPr/>
        </p:nvSpPr>
        <p:spPr>
          <a:xfrm>
            <a:off x="1276350" y="3299222"/>
            <a:ext cx="6572250" cy="405303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Em 1937, Getúlio Vargas instaurou o Estado Novo, uma ditadura centralizadora e autoritária. O Congresso Nacional foi dissolvido, e as liberdades individuais suprimidas. Esse regime marcou a consolidação do poder executivo e o fim da autonomia federativa.</a:t>
            </a:r>
            <a:endParaRPr lang="en-US" sz="2850" dirty="0"/>
          </a:p>
        </p:txBody>
      </p:sp>
      <p:sp>
        <p:nvSpPr>
          <p:cNvPr id="7" name="Text 3"/>
          <p:cNvSpPr/>
          <p:nvPr/>
        </p:nvSpPr>
        <p:spPr>
          <a:xfrm>
            <a:off x="9605962" y="9062145"/>
            <a:ext cx="6624637" cy="853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4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Vargas e o Estado Novo: industrialização e poder centralizado.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9" r="9" t="0" b="0"/>
          <a:stretch/>
        </p:blipFill>
        <p:spPr>
          <a:xfrm>
            <a:off x="9639300" y="3181350"/>
            <a:ext cx="7000875" cy="3924300"/>
          </a:xfrm>
          <a:prstGeom prst="rect">
            <a:avLst/>
          </a:prstGeom>
        </p:spPr>
      </p:pic>
      <p:pic>
        <p:nvPicPr>
          <p:cNvPr id="3" name="Image 1" descr="/images/icons/lara-icon-talk.sv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9877425" y="1276350"/>
            <a:ext cx="5857875" cy="76200"/>
          </a:xfrm>
          <a:prstGeom prst="rect">
            <a:avLst/>
          </a:prstGeom>
          <a:solidFill>
            <a:srgbClr val="80A1FF"/>
          </a:solidFill>
          <a:ln w="12700">
            <a:solidFill>
              <a:srgbClr val="80A1FF"/>
            </a:solidFill>
            <a:prstDash val="solid"/>
          </a:ln>
        </p:spPr>
      </p:sp>
      <p:sp>
        <p:nvSpPr>
          <p:cNvPr id="5" name="Text 1"/>
          <p:cNvSpPr/>
          <p:nvPr/>
        </p:nvSpPr>
        <p:spPr>
          <a:xfrm>
            <a:off x="1285875" y="1790700"/>
            <a:ext cx="7362825" cy="1718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615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 Constituição "Polaca"</a:t>
            </a:r>
            <a:endParaRPr lang="en-US" sz="6150" dirty="0"/>
          </a:p>
        </p:txBody>
      </p:sp>
      <p:sp>
        <p:nvSpPr>
          <p:cNvPr id="6" name="Text 2"/>
          <p:cNvSpPr/>
          <p:nvPr/>
        </p:nvSpPr>
        <p:spPr>
          <a:xfrm>
            <a:off x="1285875" y="3813572"/>
            <a:ext cx="7362825" cy="45596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A </a:t>
            </a:r>
            <a:pPr algn="l" indent="0" marL="0">
              <a:buNone/>
            </a:pPr>
            <a:r>
              <a:rPr lang="en-US" sz="2850" i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Constituição de 1937</a:t>
            </a:r>
            <a:pPr algn="l" indent="0" marL="0">
              <a:buNone/>
            </a:pPr>
            <a:r>
              <a:rPr lang="en-US" sz="285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, apelidada de "Polaca", foi inspirada em regimes autoritários, como a Polônia. Ela consolidou o poder de Getúlio Vargas, instituindo um Estado forte e centralizado. Seus artigos suprimiram a autonomia estadual, extinguiram partidos políticos e limitaram liberdades individuais. Marcou o início formal do Estado Novo.</a:t>
            </a:r>
            <a:endParaRPr lang="en-US" sz="2850" dirty="0"/>
          </a:p>
        </p:txBody>
      </p:sp>
      <p:sp>
        <p:nvSpPr>
          <p:cNvPr id="7" name="Text 3"/>
          <p:cNvSpPr/>
          <p:nvPr/>
        </p:nvSpPr>
        <p:spPr>
          <a:xfrm>
            <a:off x="9639300" y="7296150"/>
            <a:ext cx="7367587" cy="74607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100" i="1" dirty="0">
                <a:solidFill>
                  <a:srgbClr val="FFFFFF"/>
                </a:solidFill>
                <a:latin typeface="Rubik" pitchFamily="34" charset="0"/>
                <a:ea typeface="Rubik" pitchFamily="34" charset="-122"/>
                <a:cs typeface="Rubik" pitchFamily="34" charset="-120"/>
              </a:rPr>
              <a:t>Colagem vibrante do Estado Novo: poder, repressão e identidade.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A23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1419" r="1419" t="0" b="0"/>
          <a:stretch/>
        </p:blipFill>
        <p:spPr>
          <a:xfrm>
            <a:off x="11801475" y="0"/>
            <a:ext cx="5210175" cy="70407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31515" b="31515"/>
          <a:stretch/>
        </p:blipFill>
        <p:spPr>
          <a:xfrm>
            <a:off x="11801475" y="7345577"/>
            <a:ext cx="5210175" cy="2910712"/>
          </a:xfrm>
          <a:prstGeom prst="rect">
            <a:avLst/>
          </a:prstGeom>
        </p:spPr>
      </p:pic>
      <p:pic>
        <p:nvPicPr>
          <p:cNvPr id="4" name="Image 2" descr="/images/icons/lara-icon-talk.sv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r="0" t="0" b="0"/>
          <a:stretch/>
        </p:blipFill>
        <p:spPr>
          <a:xfrm>
            <a:off x="16754475" y="8858250"/>
            <a:ext cx="762000" cy="762000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1285875" y="1695450"/>
            <a:ext cx="10210800" cy="75421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5400" b="1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Censura e Propaganda: O DIP</a:t>
            </a:r>
            <a:endParaRPr lang="en-US" sz="5400" dirty="0"/>
          </a:p>
        </p:txBody>
      </p:sp>
      <p:sp>
        <p:nvSpPr>
          <p:cNvPr id="6" name="Text 1"/>
          <p:cNvSpPr/>
          <p:nvPr/>
        </p:nvSpPr>
        <p:spPr>
          <a:xfrm>
            <a:off x="1285875" y="2754511"/>
            <a:ext cx="10210800" cy="17068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400" dirty="0">
                <a:solidFill>
                  <a:srgbClr val="FFFFFF"/>
                </a:solidFill>
                <a:latin typeface="Quicksand" pitchFamily="34" charset="0"/>
                <a:ea typeface="Quicksand" pitchFamily="34" charset="-122"/>
                <a:cs typeface="Quicksand" pitchFamily="34" charset="-120"/>
              </a:rPr>
              <a:t>O DIP, criado em 1939, forjou a imagem de Vargas como "Pai dos Pobres" e promoveu o nacionalismo. Implementou rigorosa censura à oposição, controlando jornais, rádios e artes. Essa estratégia moldou a percepção pública do regime.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2025-12-12T21:32:59Z</dcterms:created>
  <dcterms:modified xsi:type="dcterms:W3CDTF">2025-12-12T21:32:59Z</dcterms:modified>
</cp:coreProperties>
</file>