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Unbounded"/>
      <p:regular r:id="rId17"/>
    </p:embeddedFont>
    <p:embeddedFont>
      <p:font typeface="Unbounded"/>
      <p:regular r:id="rId18"/>
    </p:embeddedFont>
    <p:embeddedFont>
      <p:font typeface="Cabin"/>
      <p:regular r:id="rId19"/>
    </p:embeddedFont>
    <p:embeddedFont>
      <p:font typeface="Cabin"/>
      <p:regular r:id="rId20"/>
    </p:embeddedFont>
    <p:embeddedFont>
      <p:font typeface="Cabin"/>
      <p:regular r:id="rId21"/>
    </p:embeddedFont>
    <p:embeddedFont>
      <p:font typeface="Cabin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image" Target="../media/image-5-7.png"/><Relationship Id="rId8" Type="http://schemas.openxmlformats.org/officeDocument/2006/relationships/image" Target="../media/image-5-8.png"/><Relationship Id="rId9" Type="http://schemas.openxmlformats.org/officeDocument/2006/relationships/slideLayout" Target="../slideLayouts/slideLayout6.xml"/><Relationship Id="rId10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sv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image" Target="../media/image-8-8.png"/><Relationship Id="rId9" Type="http://schemas.openxmlformats.org/officeDocument/2006/relationships/image" Target="../media/image-8-9.png"/><Relationship Id="rId10" Type="http://schemas.openxmlformats.org/officeDocument/2006/relationships/image" Target="../media/image-8-10.svg"/><Relationship Id="rId11" Type="http://schemas.openxmlformats.org/officeDocument/2006/relationships/image" Target="../media/image-8-11.png"/><Relationship Id="rId12" Type="http://schemas.openxmlformats.org/officeDocument/2006/relationships/image" Target="../media/image-8-12.png"/><Relationship Id="rId13" Type="http://schemas.openxmlformats.org/officeDocument/2006/relationships/image" Target="../media/image-8-13.svg"/><Relationship Id="rId14" Type="http://schemas.openxmlformats.org/officeDocument/2006/relationships/slideLayout" Target="../slideLayouts/slideLayout9.xml"/><Relationship Id="rId1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496264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Estado Novo (1937-1945): A Ditadura de Getúlio Vargas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967288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Um período autoritário que transformou profundamente a política, economia e sociedade brasileira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0448" y="575191"/>
            <a:ext cx="13169503" cy="1227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Conclusão: O Estado Novo e a Construção do Brasil Moderno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730448" y="2220039"/>
            <a:ext cx="4250769" cy="3978950"/>
          </a:xfrm>
          <a:prstGeom prst="roundRect">
            <a:avLst>
              <a:gd name="adj" fmla="val 787"/>
            </a:avLst>
          </a:prstGeom>
          <a:solidFill>
            <a:srgbClr val="304755"/>
          </a:solidFill>
          <a:ln/>
        </p:spPr>
      </p:sp>
      <p:sp>
        <p:nvSpPr>
          <p:cNvPr id="4" name="Text 2"/>
          <p:cNvSpPr/>
          <p:nvPr/>
        </p:nvSpPr>
        <p:spPr>
          <a:xfrm>
            <a:off x="939046" y="2428637"/>
            <a:ext cx="3176230" cy="30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Legado Contraditório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939046" y="2860596"/>
            <a:ext cx="3833574" cy="1669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 Estado Novo representa um paradoxo histórico: uma ditadura repressiva que, simultaneamente, promoveu avanços sociais, trabalhistas e industriais significativos.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39046" y="4654987"/>
            <a:ext cx="3833574" cy="1335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 legislação trabalhista criada (CLT) e a industrialização acelerada coexistiram com a supressão brutal de liberdades democráticas.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189815" y="2220039"/>
            <a:ext cx="4250769" cy="3978950"/>
          </a:xfrm>
          <a:prstGeom prst="roundRect">
            <a:avLst>
              <a:gd name="adj" fmla="val 787"/>
            </a:avLst>
          </a:prstGeom>
          <a:solidFill>
            <a:srgbClr val="304755"/>
          </a:solidFill>
          <a:ln/>
        </p:spPr>
      </p:sp>
      <p:sp>
        <p:nvSpPr>
          <p:cNvPr id="8" name="Text 6"/>
          <p:cNvSpPr/>
          <p:nvPr/>
        </p:nvSpPr>
        <p:spPr>
          <a:xfrm>
            <a:off x="5398413" y="2428637"/>
            <a:ext cx="3833574" cy="613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Transformação Estrutural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5398413" y="3167420"/>
            <a:ext cx="3833574" cy="1335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 regime moldou profundamente a política, economia e cultura brasileiras do século XX, estabelecendo bases para o Brasil moderno.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398413" y="4627959"/>
            <a:ext cx="3833574" cy="1335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 centralização administrativa, as estatais estratégicas e o nacionalismo econômico tornaram-se características duradouras do Estado brasileiro.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9649182" y="2220039"/>
            <a:ext cx="4250769" cy="3978950"/>
          </a:xfrm>
          <a:prstGeom prst="roundRect">
            <a:avLst>
              <a:gd name="adj" fmla="val 787"/>
            </a:avLst>
          </a:prstGeom>
          <a:solidFill>
            <a:srgbClr val="304755"/>
          </a:solidFill>
          <a:ln/>
        </p:spPr>
      </p:sp>
      <p:sp>
        <p:nvSpPr>
          <p:cNvPr id="12" name="Text 10"/>
          <p:cNvSpPr/>
          <p:nvPr/>
        </p:nvSpPr>
        <p:spPr>
          <a:xfrm>
            <a:off x="9857780" y="2428637"/>
            <a:ext cx="2998946" cy="30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Reflexão Necessária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9857780" y="2860596"/>
            <a:ext cx="3833574" cy="1335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Compreender o Estado Novo é essencial para entender os dilemas contemporâneos entre desenvolvimento e democracia, entre centralização e liberdade.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9857780" y="4321135"/>
            <a:ext cx="3833574" cy="1001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Os impactos desse período autoritário reverberam até hoje nas instituições políticas e na cultura cívica brasileira.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730448" y="6433780"/>
            <a:ext cx="13169503" cy="1220510"/>
          </a:xfrm>
          <a:prstGeom prst="roundRect">
            <a:avLst>
              <a:gd name="adj" fmla="val 2565"/>
            </a:avLst>
          </a:prstGeom>
          <a:solidFill>
            <a:srgbClr val="054842"/>
          </a:solidFill>
          <a:ln/>
        </p:spPr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046" y="6748224"/>
            <a:ext cx="260866" cy="208598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408509" y="6694527"/>
            <a:ext cx="12282845" cy="667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Questão para reflexão: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Como sociedades podem buscar desenvolvimento econômico e justiça social sem sacrificar a democracia e as liberdades fundamentais? O Estado Novo nos oferece lições importantes sobre esse dilema histórico.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3279" y="744260"/>
            <a:ext cx="7650242" cy="1882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Contexto Histórico: A Era Vargas e a Crise da República Velha</a:t>
            </a: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6233279" y="3160395"/>
            <a:ext cx="3427690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Crise e Transformação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233279" y="3687604"/>
            <a:ext cx="3564850" cy="1706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 fim da República Velha foi marcado por profunda instabilidade política e intensas revoltas operárias que abalaram as estruturas do poder oligárquico.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233279" y="5586413"/>
            <a:ext cx="3564850" cy="1706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Em 1930, a Revolução liderada por Vargas eclodiu após eleições contestadas e o trágico assassinato de João Pessoa, pondo fim ao domínio das elites cafeeiras.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10326291" y="3160395"/>
            <a:ext cx="3564850" cy="62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Os Primeiros Anos de Vargas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0326291" y="4001453"/>
            <a:ext cx="3564850" cy="1706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Durante o Governo Provisório (1930-1934) e Constitucional (1934-1937), o país testemunhou importantes avanços modernizadores, mas também enfrentou conflitos regionais intensos.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10326291" y="5900261"/>
            <a:ext cx="3564850" cy="1365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 Revolução Constitucionalista de 1932 em São Paulo representou a resistência das elites paulistas à centralização do poder varguista.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8628" y="538043"/>
            <a:ext cx="7779544" cy="11468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O Golpe do Estado Novo: 10 de novembro de 1937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168628" y="1977271"/>
            <a:ext cx="194905" cy="243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01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6168628" y="2285643"/>
            <a:ext cx="3792260" cy="22860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6" name="Text 3"/>
          <p:cNvSpPr/>
          <p:nvPr/>
        </p:nvSpPr>
        <p:spPr>
          <a:xfrm>
            <a:off x="6168628" y="2428756"/>
            <a:ext cx="3713917" cy="286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Fechamento do Congresso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6168628" y="2832259"/>
            <a:ext cx="3792260" cy="935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Vargas dissolve o Congresso Nacional, encerrando qualquer vestígio de representação democrática no país.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10155793" y="1977271"/>
            <a:ext cx="194905" cy="243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02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10155793" y="2285643"/>
            <a:ext cx="3792379" cy="22860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10" name="Text 7"/>
          <p:cNvSpPr/>
          <p:nvPr/>
        </p:nvSpPr>
        <p:spPr>
          <a:xfrm>
            <a:off x="10155793" y="2428756"/>
            <a:ext cx="3792379" cy="5731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Nova Constituição Autoritária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10155793" y="3118842"/>
            <a:ext cx="3792379" cy="935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Outorga uma Constituição inspirada na Carta polonesa, de caráter fascista, concentrando todos os poderes em suas mãos.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6168628" y="4395430"/>
            <a:ext cx="194905" cy="243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03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168628" y="4703802"/>
            <a:ext cx="7779544" cy="22860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14" name="Text 11"/>
          <p:cNvSpPr/>
          <p:nvPr/>
        </p:nvSpPr>
        <p:spPr>
          <a:xfrm>
            <a:off x="6168628" y="4846915"/>
            <a:ext cx="2293501" cy="286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O Plano Cohen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6168628" y="5250418"/>
            <a:ext cx="7779544" cy="623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Utiliza um documento fraudulento sobre suposta ameaça comunista como justificativa para o golpe e eliminação de opositores.</a:t>
            </a:r>
            <a:endParaRPr lang="en-US" sz="1500" dirty="0"/>
          </a:p>
        </p:txBody>
      </p:sp>
      <p:sp>
        <p:nvSpPr>
          <p:cNvPr id="16" name="Shape 13"/>
          <p:cNvSpPr/>
          <p:nvPr/>
        </p:nvSpPr>
        <p:spPr>
          <a:xfrm>
            <a:off x="6168628" y="6239589"/>
            <a:ext cx="7779544" cy="1451848"/>
          </a:xfrm>
          <a:prstGeom prst="roundRect">
            <a:avLst>
              <a:gd name="adj" fmla="val 2014"/>
            </a:avLst>
          </a:prstGeom>
          <a:solidFill>
            <a:srgbClr val="054842"/>
          </a:solidFill>
          <a:ln/>
        </p:spPr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533" y="6533555"/>
            <a:ext cx="243602" cy="194905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6802041" y="6483191"/>
            <a:ext cx="6951226" cy="935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 golpe de 1937 inaugurou uma ditadura que se estenderia por oito anos, transformando radicalmente a estrutura política brasileira e consolidando o poder pessoal de Getúlio Vargas.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6993" y="620554"/>
            <a:ext cx="7730014" cy="1188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Repressão e Controle Político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706993" y="2112050"/>
            <a:ext cx="3764042" cy="3826431"/>
          </a:xfrm>
          <a:prstGeom prst="roundRect">
            <a:avLst>
              <a:gd name="adj" fmla="val 805"/>
            </a:avLst>
          </a:prstGeom>
          <a:solidFill>
            <a:srgbClr val="304755"/>
          </a:solidFill>
          <a:ln/>
        </p:spPr>
      </p:sp>
      <p:sp>
        <p:nvSpPr>
          <p:cNvPr id="5" name="Text 2"/>
          <p:cNvSpPr/>
          <p:nvPr/>
        </p:nvSpPr>
        <p:spPr>
          <a:xfrm>
            <a:off x="908923" y="2313980"/>
            <a:ext cx="3360182" cy="594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Violência Institucionalizada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908923" y="3029307"/>
            <a:ext cx="3360182" cy="1293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Prisões arbitrárias, torturas sistemáticas e exílio forçado de opositores políticos tornaram-se práticas rotineiras do regime.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908923" y="4443532"/>
            <a:ext cx="3360182" cy="1293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 caso emblemático foi a extradição de Olga Benário Prestes, grávida, para a Alemanha nazista, onde foi assassinada.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672965" y="2112050"/>
            <a:ext cx="3764042" cy="3826431"/>
          </a:xfrm>
          <a:prstGeom prst="roundRect">
            <a:avLst>
              <a:gd name="adj" fmla="val 805"/>
            </a:avLst>
          </a:prstGeom>
          <a:solidFill>
            <a:srgbClr val="304755"/>
          </a:solidFill>
          <a:ln/>
        </p:spPr>
      </p:sp>
      <p:sp>
        <p:nvSpPr>
          <p:cNvPr id="9" name="Text 6"/>
          <p:cNvSpPr/>
          <p:nvPr/>
        </p:nvSpPr>
        <p:spPr>
          <a:xfrm>
            <a:off x="4874895" y="2313980"/>
            <a:ext cx="2882979" cy="297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Aparato de Censura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4874895" y="2732246"/>
            <a:ext cx="3360182" cy="1616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 Departamento de Imprensa e Propaganda (DIP) controlava rigidamente toda comunicação, censurando jornais, rádios e manifestações culturais.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4874895" y="4469725"/>
            <a:ext cx="3360182" cy="969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Qualquer crítica ao governo era severamente punida, criando um clima de medo generalizado.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706993" y="6140410"/>
            <a:ext cx="7730014" cy="1468636"/>
          </a:xfrm>
          <a:prstGeom prst="roundRect">
            <a:avLst>
              <a:gd name="adj" fmla="val 2063"/>
            </a:avLst>
          </a:prstGeom>
          <a:solidFill>
            <a:srgbClr val="304755"/>
          </a:solidFill>
          <a:ln/>
        </p:spPr>
      </p:sp>
      <p:sp>
        <p:nvSpPr>
          <p:cNvPr id="13" name="Text 10"/>
          <p:cNvSpPr/>
          <p:nvPr/>
        </p:nvSpPr>
        <p:spPr>
          <a:xfrm>
            <a:off x="908923" y="6342340"/>
            <a:ext cx="4201239" cy="297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Fim dos Partidos e Sindicatos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908923" y="6760607"/>
            <a:ext cx="7326154" cy="646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Todos os partidos políticos foram extintos e os sindicatos transformados em órgãos controlados pelo Estado, eliminando qualquer forma de oposição organizada.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8862" y="329089"/>
            <a:ext cx="613933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Propaganda e Culto à Personalidade</a:t>
            </a:r>
            <a:endParaRPr lang="en-US" sz="2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8862" y="995005"/>
            <a:ext cx="299204" cy="29920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18862" y="1443752"/>
            <a:ext cx="2203490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Controle da Comunicação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418862" y="1739384"/>
            <a:ext cx="8158758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9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 DIP produzia intensivamente filmes, programas de rádio, jornais e revistas para moldar a opinião pública e promover o nacionalismo exaltado.</a:t>
            </a:r>
            <a:endParaRPr lang="en-US" sz="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862" y="2170152"/>
            <a:ext cx="299204" cy="29920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8862" y="2618899"/>
            <a:ext cx="1408033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"Pai dos Pobres"</a:t>
            </a:r>
            <a:endParaRPr lang="en-US" sz="1100" dirty="0"/>
          </a:p>
        </p:txBody>
      </p:sp>
      <p:sp>
        <p:nvSpPr>
          <p:cNvPr id="8" name="Text 4"/>
          <p:cNvSpPr/>
          <p:nvPr/>
        </p:nvSpPr>
        <p:spPr>
          <a:xfrm>
            <a:off x="418862" y="2914531"/>
            <a:ext cx="8158758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9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Construção sistemática da imagem de Vargas como protetor dos trabalhadores e líder benevolente, ocultando o caráter autoritário do regime.</a:t>
            </a:r>
            <a:endParaRPr lang="en-US" sz="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862" y="3345299"/>
            <a:ext cx="299204" cy="29920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18862" y="3794046"/>
            <a:ext cx="1669018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Mocidade Brasileira</a:t>
            </a:r>
            <a:endParaRPr lang="en-US" sz="1100" dirty="0"/>
          </a:p>
        </p:txBody>
      </p:sp>
      <p:sp>
        <p:nvSpPr>
          <p:cNvPr id="11" name="Text 6"/>
          <p:cNvSpPr/>
          <p:nvPr/>
        </p:nvSpPr>
        <p:spPr>
          <a:xfrm>
            <a:off x="418862" y="4089678"/>
            <a:ext cx="8158758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9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Organização juvenil paramilitar criada para doutrinação ideológica das novas gerações nos valores do Estado Novo.</a:t>
            </a:r>
            <a:endParaRPr lang="en-US" sz="9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7181" y="995005"/>
            <a:ext cx="5341858" cy="8070890"/>
          </a:xfrm>
          <a:prstGeom prst="rect">
            <a:avLst/>
          </a:prstGeom>
        </p:spPr>
      </p:pic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7181" y="9200436"/>
            <a:ext cx="5341858" cy="45980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95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6273" y="515660"/>
            <a:ext cx="7831455" cy="1654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Tensões Políticas: Entre a Direita Integralista e a Esquerda Comunista</a:t>
            </a:r>
            <a:endParaRPr lang="en-US" sz="3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73" y="2451378"/>
            <a:ext cx="937617" cy="207597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81413" y="2638901"/>
            <a:ext cx="3558778" cy="275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Ação Integralista Brasileira</a:t>
            </a:r>
            <a:endParaRPr lang="en-US" sz="1700" dirty="0"/>
          </a:p>
        </p:txBody>
      </p:sp>
      <p:sp>
        <p:nvSpPr>
          <p:cNvPr id="6" name="Text 2"/>
          <p:cNvSpPr/>
          <p:nvPr/>
        </p:nvSpPr>
        <p:spPr>
          <a:xfrm>
            <a:off x="1781413" y="3027164"/>
            <a:ext cx="6706314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Movimento fascista liderado por Plínio Salgado, com forte apelo nacionalista, militarista e conservador, que inicialmente apoiou Vargas.</a:t>
            </a:r>
            <a:endParaRPr lang="en-US" sz="1450" dirty="0"/>
          </a:p>
        </p:txBody>
      </p:sp>
      <p:sp>
        <p:nvSpPr>
          <p:cNvPr id="7" name="Text 3"/>
          <p:cNvSpPr/>
          <p:nvPr/>
        </p:nvSpPr>
        <p:spPr>
          <a:xfrm>
            <a:off x="1781413" y="3739753"/>
            <a:ext cx="6706314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Adotava o lema "Deus, Pátria e Família" e utilizava símbolos e rituais inspirados nos regimes totalitários europeus.</a:t>
            </a:r>
            <a:endParaRPr lang="en-US" sz="14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73" y="4527352"/>
            <a:ext cx="937617" cy="207597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781413" y="4714875"/>
            <a:ext cx="3845004" cy="275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Aliança Nacional Libertadora</a:t>
            </a:r>
            <a:endParaRPr lang="en-US" sz="1700" dirty="0"/>
          </a:p>
        </p:txBody>
      </p:sp>
      <p:sp>
        <p:nvSpPr>
          <p:cNvPr id="10" name="Text 5"/>
          <p:cNvSpPr/>
          <p:nvPr/>
        </p:nvSpPr>
        <p:spPr>
          <a:xfrm>
            <a:off x="1781413" y="5103138"/>
            <a:ext cx="6706314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Frente popular liderada por Luiz Carlos Prestes, reunindo comunistas, socialistas e progressistas contra o fascismo e o imperialismo.</a:t>
            </a:r>
            <a:endParaRPr lang="en-US" sz="1450" dirty="0"/>
          </a:p>
        </p:txBody>
      </p:sp>
      <p:sp>
        <p:nvSpPr>
          <p:cNvPr id="11" name="Text 6"/>
          <p:cNvSpPr/>
          <p:nvPr/>
        </p:nvSpPr>
        <p:spPr>
          <a:xfrm>
            <a:off x="1781413" y="5815727"/>
            <a:ext cx="6706314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 Intentona Comunista de 1935 foi duramente reprimida, servindo de pretexto para o endurecimento do regime.</a:t>
            </a:r>
            <a:endParaRPr lang="en-US" sz="1450" dirty="0"/>
          </a:p>
        </p:txBody>
      </p:sp>
      <p:sp>
        <p:nvSpPr>
          <p:cNvPr id="12" name="Text 7"/>
          <p:cNvSpPr/>
          <p:nvPr/>
        </p:nvSpPr>
        <p:spPr>
          <a:xfrm>
            <a:off x="656273" y="6814185"/>
            <a:ext cx="7831455" cy="900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Vargas soube manipular habilmente essas forças opostas, utilizando o medo do comunismo para justificar a repressão e eliminar tanto a esquerda quanto a direita integralista que ameaçava seu poder pessoal.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19968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910" y="2684859"/>
            <a:ext cx="10980896" cy="517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Economia e Industrialização no Estado Novo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615910" y="3554373"/>
            <a:ext cx="4319588" cy="58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550"/>
              </a:lnSpc>
              <a:buNone/>
            </a:pPr>
            <a:r>
              <a:rPr lang="en-US" sz="45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2x</a:t>
            </a:r>
            <a:endParaRPr lang="en-US" sz="4550" dirty="0"/>
          </a:p>
        </p:txBody>
      </p:sp>
      <p:sp>
        <p:nvSpPr>
          <p:cNvPr id="5" name="Text 2"/>
          <p:cNvSpPr/>
          <p:nvPr/>
        </p:nvSpPr>
        <p:spPr>
          <a:xfrm>
            <a:off x="1370528" y="4354949"/>
            <a:ext cx="2810351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Crescimento Industrial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15910" y="4719161"/>
            <a:ext cx="4319588" cy="562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 produção industrial brasileira dobrou durante a década de 1930, transformando o país de agrário em industrial.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5155406" y="3554373"/>
            <a:ext cx="4319588" cy="58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550"/>
              </a:lnSpc>
              <a:buNone/>
            </a:pPr>
            <a:r>
              <a:rPr lang="en-US" sz="45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100+</a:t>
            </a:r>
            <a:endParaRPr lang="en-US" sz="4550" dirty="0"/>
          </a:p>
        </p:txBody>
      </p:sp>
      <p:sp>
        <p:nvSpPr>
          <p:cNvPr id="8" name="Text 5"/>
          <p:cNvSpPr/>
          <p:nvPr/>
        </p:nvSpPr>
        <p:spPr>
          <a:xfrm>
            <a:off x="6137672" y="4354949"/>
            <a:ext cx="2354937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Empresas Estatais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5155406" y="4719161"/>
            <a:ext cx="4319588" cy="562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Centenas de empresas e projetos estatais foram criados para impulsionar setores estratégicos da economia.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9694902" y="3554373"/>
            <a:ext cx="4319588" cy="58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550"/>
              </a:lnSpc>
              <a:buNone/>
            </a:pPr>
            <a:r>
              <a:rPr lang="en-US" sz="45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$50M</a:t>
            </a:r>
            <a:endParaRPr lang="en-US" sz="4550" dirty="0"/>
          </a:p>
        </p:txBody>
      </p:sp>
      <p:sp>
        <p:nvSpPr>
          <p:cNvPr id="11" name="Text 8"/>
          <p:cNvSpPr/>
          <p:nvPr/>
        </p:nvSpPr>
        <p:spPr>
          <a:xfrm>
            <a:off x="9909691" y="4354949"/>
            <a:ext cx="3890010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Investimento em Infraestrutura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9694902" y="4719161"/>
            <a:ext cx="4319588" cy="844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Milhões investidos em rodovias, ferrovias, portos e energia, preparando o Brasil para o desenvolvimento pós-guerra.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5910" y="5761434"/>
            <a:ext cx="6611303" cy="1982986"/>
          </a:xfrm>
          <a:prstGeom prst="roundRect">
            <a:avLst>
              <a:gd name="adj" fmla="val 1331"/>
            </a:avLst>
          </a:prstGeom>
          <a:solidFill>
            <a:srgbClr val="304755"/>
          </a:solidFill>
          <a:ln/>
        </p:spPr>
      </p:sp>
      <p:sp>
        <p:nvSpPr>
          <p:cNvPr id="14" name="Shape 11"/>
          <p:cNvSpPr/>
          <p:nvPr/>
        </p:nvSpPr>
        <p:spPr>
          <a:xfrm>
            <a:off x="791885" y="5937409"/>
            <a:ext cx="527923" cy="527923"/>
          </a:xfrm>
          <a:prstGeom prst="roundRect">
            <a:avLst>
              <a:gd name="adj" fmla="val 17318976"/>
            </a:avLst>
          </a:prstGeom>
          <a:solidFill>
            <a:srgbClr val="0A988B"/>
          </a:solidFill>
          <a:ln/>
        </p:spPr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022" y="6082546"/>
            <a:ext cx="237530" cy="237530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791885" y="6641306"/>
            <a:ext cx="2813090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Políticas Nacionalistas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791885" y="7005518"/>
            <a:ext cx="6259354" cy="562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Protecionismo econômico e valorização da indústria nacional, reduzindo a dependência de importações e fortalecendo o mercado interno.</a:t>
            </a:r>
            <a:endParaRPr lang="en-US" sz="1350" dirty="0"/>
          </a:p>
        </p:txBody>
      </p:sp>
      <p:sp>
        <p:nvSpPr>
          <p:cNvPr id="18" name="Shape 14"/>
          <p:cNvSpPr/>
          <p:nvPr/>
        </p:nvSpPr>
        <p:spPr>
          <a:xfrm>
            <a:off x="7403187" y="5761434"/>
            <a:ext cx="6611303" cy="1982986"/>
          </a:xfrm>
          <a:prstGeom prst="roundRect">
            <a:avLst>
              <a:gd name="adj" fmla="val 1331"/>
            </a:avLst>
          </a:prstGeom>
          <a:solidFill>
            <a:srgbClr val="304755"/>
          </a:solidFill>
          <a:ln/>
        </p:spPr>
      </p:sp>
      <p:sp>
        <p:nvSpPr>
          <p:cNvPr id="19" name="Shape 15"/>
          <p:cNvSpPr/>
          <p:nvPr/>
        </p:nvSpPr>
        <p:spPr>
          <a:xfrm>
            <a:off x="7579162" y="5937409"/>
            <a:ext cx="527923" cy="527923"/>
          </a:xfrm>
          <a:prstGeom prst="roundRect">
            <a:avLst>
              <a:gd name="adj" fmla="val 17318976"/>
            </a:avLst>
          </a:prstGeom>
          <a:solidFill>
            <a:srgbClr val="0A988B"/>
          </a:solidFill>
          <a:ln/>
        </p:spPr>
      </p:sp>
      <p:pic>
        <p:nvPicPr>
          <p:cNvPr id="20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4299" y="6082546"/>
            <a:ext cx="237530" cy="237530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7579162" y="6641306"/>
            <a:ext cx="2813923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Recursos Estratégicos</a:t>
            </a:r>
            <a:endParaRPr lang="en-US" sz="1600" dirty="0"/>
          </a:p>
        </p:txBody>
      </p:sp>
      <p:sp>
        <p:nvSpPr>
          <p:cNvPr id="22" name="Text 17"/>
          <p:cNvSpPr/>
          <p:nvPr/>
        </p:nvSpPr>
        <p:spPr>
          <a:xfrm>
            <a:off x="7579162" y="7005518"/>
            <a:ext cx="6259354" cy="562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Controle estatal sobre recursos naturais, especialmente petróleo e minerais, garantindo soberania econômica.</a:t>
            </a:r>
            <a:endParaRPr lang="en-US" sz="13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3156" y="379571"/>
            <a:ext cx="7290554" cy="406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Educação e Ideologia no Estado Novo</a:t>
            </a:r>
            <a:endParaRPr lang="en-US" sz="2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156" y="1147882"/>
            <a:ext cx="5963603" cy="438542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791087" y="1130618"/>
            <a:ext cx="3517583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Reformas Educacionais Autoritárias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6791087" y="1471612"/>
            <a:ext cx="7363658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 Estado Novo implementou profundas reformas no sistema educacional brasileiro, transformando as escolas em instrumentos de doutrinação ideológica.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6791087" y="2037278"/>
            <a:ext cx="7363658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Os currículos foram reformulados para promover valores nacionalistas, autoritários e conservadores, moldando a consciência das novas gerações segundo os interesses do regime.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2913340" y="6624042"/>
            <a:ext cx="1803559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Influência Católica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483156" y="6909792"/>
            <a:ext cx="4233743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Forte presença da Igreja Católica no ensino, defendendo valores tradicionais e morais conservadores.</a:t>
            </a:r>
            <a:endParaRPr lang="en-US" sz="10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949" y="5843826"/>
            <a:ext cx="4782383" cy="4782383"/>
          </a:xfrm>
          <a:prstGeom prst="rect">
            <a:avLst/>
          </a:prstGeom>
        </p:spPr>
      </p:pic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8253" y="6948130"/>
            <a:ext cx="206454" cy="20645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913382" y="6624042"/>
            <a:ext cx="1624012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Ideário Liberal</a:t>
            </a:r>
            <a:endParaRPr lang="en-US" sz="1250" dirty="0"/>
          </a:p>
        </p:txBody>
      </p:sp>
      <p:sp>
        <p:nvSpPr>
          <p:cNvPr id="12" name="Text 7"/>
          <p:cNvSpPr/>
          <p:nvPr/>
        </p:nvSpPr>
        <p:spPr>
          <a:xfrm>
            <a:off x="9913382" y="6909792"/>
            <a:ext cx="4233863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Elementos modernizadores do pensamento liberal, focados na formação técnica e profissional.</a:t>
            </a:r>
            <a:endParaRPr lang="en-US" sz="10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949" y="5843826"/>
            <a:ext cx="4782383" cy="4782383"/>
          </a:xfrm>
          <a:prstGeom prst="rect">
            <a:avLst/>
          </a:prstGeom>
        </p:spPr>
      </p:pic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5454" y="6948130"/>
            <a:ext cx="206454" cy="206454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9913382" y="9118759"/>
            <a:ext cx="2480667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Nacionalismo Integralista</a:t>
            </a:r>
            <a:endParaRPr lang="en-US" sz="1250" dirty="0"/>
          </a:p>
        </p:txBody>
      </p:sp>
      <p:sp>
        <p:nvSpPr>
          <p:cNvPr id="16" name="Text 9"/>
          <p:cNvSpPr/>
          <p:nvPr/>
        </p:nvSpPr>
        <p:spPr>
          <a:xfrm>
            <a:off x="9913382" y="9404509"/>
            <a:ext cx="4233863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Disciplina, hierarquia e exaltação da pátria como pilares da formação cívica.</a:t>
            </a:r>
            <a:endParaRPr lang="en-US" sz="1050" dirty="0"/>
          </a:p>
        </p:txBody>
      </p:sp>
      <p:pic>
        <p:nvPicPr>
          <p:cNvPr id="17" name="Image 5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3949" y="5843826"/>
            <a:ext cx="4782383" cy="4782383"/>
          </a:xfrm>
          <a:prstGeom prst="rect">
            <a:avLst/>
          </a:prstGeom>
        </p:spPr>
      </p:pic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95454" y="9315331"/>
            <a:ext cx="206454" cy="206454"/>
          </a:xfrm>
          <a:prstGeom prst="rect">
            <a:avLst/>
          </a:prstGeom>
        </p:spPr>
      </p:pic>
      <p:sp>
        <p:nvSpPr>
          <p:cNvPr id="19" name="Text 10"/>
          <p:cNvSpPr/>
          <p:nvPr/>
        </p:nvSpPr>
        <p:spPr>
          <a:xfrm>
            <a:off x="3092887" y="9118759"/>
            <a:ext cx="1624012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Controle Estatal</a:t>
            </a:r>
            <a:endParaRPr lang="en-US" sz="1250" dirty="0"/>
          </a:p>
        </p:txBody>
      </p:sp>
      <p:sp>
        <p:nvSpPr>
          <p:cNvPr id="20" name="Text 11"/>
          <p:cNvSpPr/>
          <p:nvPr/>
        </p:nvSpPr>
        <p:spPr>
          <a:xfrm>
            <a:off x="483156" y="9404509"/>
            <a:ext cx="4233743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Centralização do ensino para formar cidadãos obedientes e alinhados ideologicamente ao regime.</a:t>
            </a:r>
            <a:endParaRPr lang="en-US" sz="1050" dirty="0"/>
          </a:p>
        </p:txBody>
      </p:sp>
      <p:pic>
        <p:nvPicPr>
          <p:cNvPr id="21" name="Image 7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3949" y="5843826"/>
            <a:ext cx="4782383" cy="4782383"/>
          </a:xfrm>
          <a:prstGeom prst="rect">
            <a:avLst/>
          </a:prstGeom>
        </p:spPr>
      </p:pic>
      <p:pic>
        <p:nvPicPr>
          <p:cNvPr id="22" name="Image 8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28253" y="9315331"/>
            <a:ext cx="206454" cy="2064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48507" y="520660"/>
            <a:ext cx="7819787" cy="1112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O Fim do Estado Novo e o Legado de Vargas</a:t>
            </a:r>
            <a:endParaRPr lang="en-US" sz="3500" dirty="0"/>
          </a:p>
        </p:txBody>
      </p:sp>
      <p:sp>
        <p:nvSpPr>
          <p:cNvPr id="6" name="Shape 2"/>
          <p:cNvSpPr/>
          <p:nvPr/>
        </p:nvSpPr>
        <p:spPr>
          <a:xfrm>
            <a:off x="6361271" y="1917144"/>
            <a:ext cx="22860" cy="4245531"/>
          </a:xfrm>
          <a:prstGeom prst="roundRect">
            <a:avLst>
              <a:gd name="adj" fmla="val 124150"/>
            </a:avLst>
          </a:prstGeom>
          <a:solidFill>
            <a:srgbClr val="49606E"/>
          </a:solidFill>
          <a:ln/>
        </p:spPr>
      </p:sp>
      <p:sp>
        <p:nvSpPr>
          <p:cNvPr id="7" name="Shape 3"/>
          <p:cNvSpPr/>
          <p:nvPr/>
        </p:nvSpPr>
        <p:spPr>
          <a:xfrm>
            <a:off x="6551235" y="2118479"/>
            <a:ext cx="567571" cy="22860"/>
          </a:xfrm>
          <a:prstGeom prst="roundRect">
            <a:avLst>
              <a:gd name="adj" fmla="val 124150"/>
            </a:avLst>
          </a:prstGeom>
          <a:solidFill>
            <a:srgbClr val="49606E"/>
          </a:solidFill>
          <a:ln/>
        </p:spPr>
      </p:sp>
      <p:sp>
        <p:nvSpPr>
          <p:cNvPr id="8" name="Shape 4"/>
          <p:cNvSpPr/>
          <p:nvPr/>
        </p:nvSpPr>
        <p:spPr>
          <a:xfrm>
            <a:off x="6148447" y="1917144"/>
            <a:ext cx="425648" cy="425648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9" name="Text 5"/>
          <p:cNvSpPr/>
          <p:nvPr/>
        </p:nvSpPr>
        <p:spPr>
          <a:xfrm>
            <a:off x="6227683" y="1962983"/>
            <a:ext cx="267057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100" dirty="0"/>
          </a:p>
        </p:txBody>
      </p:sp>
      <p:sp>
        <p:nvSpPr>
          <p:cNvPr id="10" name="Text 6"/>
          <p:cNvSpPr/>
          <p:nvPr/>
        </p:nvSpPr>
        <p:spPr>
          <a:xfrm>
            <a:off x="7307342" y="1982153"/>
            <a:ext cx="2225873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1942-1944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7307342" y="2373868"/>
            <a:ext cx="6660952" cy="907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Participação brasileira na Segunda Guerra Mundial ao lado dos Aliados cria contradição: luta contra ditaduras na Europa enquanto mantém ditadura internamente.</a:t>
            </a:r>
            <a:endParaRPr lang="en-US" sz="1450" dirty="0"/>
          </a:p>
        </p:txBody>
      </p:sp>
      <p:sp>
        <p:nvSpPr>
          <p:cNvPr id="12" name="Shape 8"/>
          <p:cNvSpPr/>
          <p:nvPr/>
        </p:nvSpPr>
        <p:spPr>
          <a:xfrm>
            <a:off x="6551235" y="3861554"/>
            <a:ext cx="567571" cy="22860"/>
          </a:xfrm>
          <a:prstGeom prst="roundRect">
            <a:avLst>
              <a:gd name="adj" fmla="val 124150"/>
            </a:avLst>
          </a:prstGeom>
          <a:solidFill>
            <a:srgbClr val="49606E"/>
          </a:solidFill>
          <a:ln/>
        </p:spPr>
      </p:sp>
      <p:sp>
        <p:nvSpPr>
          <p:cNvPr id="13" name="Shape 9"/>
          <p:cNvSpPr/>
          <p:nvPr/>
        </p:nvSpPr>
        <p:spPr>
          <a:xfrm>
            <a:off x="6148447" y="3660219"/>
            <a:ext cx="425648" cy="425648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14" name="Text 10"/>
          <p:cNvSpPr/>
          <p:nvPr/>
        </p:nvSpPr>
        <p:spPr>
          <a:xfrm>
            <a:off x="6227683" y="3706058"/>
            <a:ext cx="267057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100" dirty="0"/>
          </a:p>
        </p:txBody>
      </p:sp>
      <p:sp>
        <p:nvSpPr>
          <p:cNvPr id="15" name="Text 11"/>
          <p:cNvSpPr/>
          <p:nvPr/>
        </p:nvSpPr>
        <p:spPr>
          <a:xfrm>
            <a:off x="7307342" y="3725227"/>
            <a:ext cx="3587234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1945: Pressões Crescentes</a:t>
            </a:r>
            <a:endParaRPr lang="en-US" sz="1750" dirty="0"/>
          </a:p>
        </p:txBody>
      </p:sp>
      <p:sp>
        <p:nvSpPr>
          <p:cNvPr id="16" name="Text 12"/>
          <p:cNvSpPr/>
          <p:nvPr/>
        </p:nvSpPr>
        <p:spPr>
          <a:xfrm>
            <a:off x="7307342" y="4116943"/>
            <a:ext cx="6660952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Movimentos internos exigem democratização. Militares e elites pressionam por mudanças. A vitória dos Aliados fortalece ideais democráticos.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6551235" y="5301972"/>
            <a:ext cx="567571" cy="22860"/>
          </a:xfrm>
          <a:prstGeom prst="roundRect">
            <a:avLst>
              <a:gd name="adj" fmla="val 124150"/>
            </a:avLst>
          </a:prstGeom>
          <a:solidFill>
            <a:srgbClr val="49606E"/>
          </a:solidFill>
          <a:ln/>
        </p:spPr>
      </p:sp>
      <p:sp>
        <p:nvSpPr>
          <p:cNvPr id="18" name="Shape 14"/>
          <p:cNvSpPr/>
          <p:nvPr/>
        </p:nvSpPr>
        <p:spPr>
          <a:xfrm>
            <a:off x="6148447" y="5100638"/>
            <a:ext cx="425648" cy="425648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19" name="Text 15"/>
          <p:cNvSpPr/>
          <p:nvPr/>
        </p:nvSpPr>
        <p:spPr>
          <a:xfrm>
            <a:off x="6227683" y="5146477"/>
            <a:ext cx="267057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100" dirty="0"/>
          </a:p>
        </p:txBody>
      </p:sp>
      <p:sp>
        <p:nvSpPr>
          <p:cNvPr id="20" name="Text 16"/>
          <p:cNvSpPr/>
          <p:nvPr/>
        </p:nvSpPr>
        <p:spPr>
          <a:xfrm>
            <a:off x="7307342" y="5165646"/>
            <a:ext cx="3013710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29 de Outubro de 1945</a:t>
            </a:r>
            <a:endParaRPr lang="en-US" sz="1750" dirty="0"/>
          </a:p>
        </p:txBody>
      </p:sp>
      <p:sp>
        <p:nvSpPr>
          <p:cNvPr id="21" name="Text 17"/>
          <p:cNvSpPr/>
          <p:nvPr/>
        </p:nvSpPr>
        <p:spPr>
          <a:xfrm>
            <a:off x="7307342" y="5557361"/>
            <a:ext cx="6660952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Vargas é deposto pelos militares. O Brasil inicia a transição para a democracia, mas o legado autoritário e populista do getulismo permanece vivo.</a:t>
            </a:r>
            <a:endParaRPr lang="en-US" sz="1450" dirty="0"/>
          </a:p>
        </p:txBody>
      </p:sp>
      <p:sp>
        <p:nvSpPr>
          <p:cNvPr id="22" name="Text 18"/>
          <p:cNvSpPr/>
          <p:nvPr/>
        </p:nvSpPr>
        <p:spPr>
          <a:xfrm>
            <a:off x="6432233" y="6588204"/>
            <a:ext cx="7536061" cy="907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"O Estado Novo deixou marcas profundas na estrutura política brasileira: a centralização do poder, o controle estatal da economia, e um modelo de relação entre Estado e sociedade que influenciaria a política nacional por décadas."</a:t>
            </a:r>
            <a:endParaRPr lang="en-US" sz="1450" dirty="0"/>
          </a:p>
        </p:txBody>
      </p:sp>
      <p:sp>
        <p:nvSpPr>
          <p:cNvPr id="23" name="Shape 19"/>
          <p:cNvSpPr/>
          <p:nvPr/>
        </p:nvSpPr>
        <p:spPr>
          <a:xfrm>
            <a:off x="6148507" y="6375440"/>
            <a:ext cx="22860" cy="1333500"/>
          </a:xfrm>
          <a:prstGeom prst="rect">
            <a:avLst/>
          </a:prstGeom>
          <a:solidFill>
            <a:srgbClr val="0A988B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2025-12-12T22:27:46Z</dcterms:created>
  <dcterms:modified xsi:type="dcterms:W3CDTF">2025-12-12T22:27:46Z</dcterms:modified>
</cp:coreProperties>
</file>